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0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1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5" autoAdjust="0"/>
    <p:restoredTop sz="94660"/>
  </p:normalViewPr>
  <p:slideViewPr>
    <p:cSldViewPr snapToGrid="0">
      <p:cViewPr varScale="1">
        <p:scale>
          <a:sx n="59" d="100"/>
          <a:sy n="59" d="100"/>
        </p:scale>
        <p:origin x="21" y="14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jp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EBA46-CF8D-45AE-AF37-97FE70340A77}" type="datetimeFigureOut">
              <a:rPr lang="en-US" smtClean="0"/>
              <a:t>10/21/2020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EF1ED-FAD6-4B7B-82EA-0289FCA86A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6583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EBA46-CF8D-45AE-AF37-97FE70340A77}" type="datetimeFigureOut">
              <a:rPr lang="en-US" smtClean="0"/>
              <a:t>10/21/2020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EF1ED-FAD6-4B7B-82EA-0289FCA86A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976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EBA46-CF8D-45AE-AF37-97FE70340A77}" type="datetimeFigureOut">
              <a:rPr lang="en-US" smtClean="0"/>
              <a:t>10/21/2020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EF1ED-FAD6-4B7B-82EA-0289FCA86A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3927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EBA46-CF8D-45AE-AF37-97FE70340A77}" type="datetimeFigureOut">
              <a:rPr lang="en-US" smtClean="0"/>
              <a:t>10/21/2020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EF1ED-FAD6-4B7B-82EA-0289FCA86AD3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363992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EBA46-CF8D-45AE-AF37-97FE70340A77}" type="datetimeFigureOut">
              <a:rPr lang="en-US" smtClean="0"/>
              <a:t>10/21/2020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EF1ED-FAD6-4B7B-82EA-0289FCA86A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5798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EBA46-CF8D-45AE-AF37-97FE70340A77}" type="datetimeFigureOut">
              <a:rPr lang="en-US" smtClean="0"/>
              <a:t>10/21/2020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EF1ED-FAD6-4B7B-82EA-0289FCA86A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6275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EBA46-CF8D-45AE-AF37-97FE70340A77}" type="datetimeFigureOut">
              <a:rPr lang="en-US" smtClean="0"/>
              <a:t>10/21/2020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EF1ED-FAD6-4B7B-82EA-0289FCA86A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1625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EBA46-CF8D-45AE-AF37-97FE70340A77}" type="datetimeFigureOut">
              <a:rPr lang="en-US" smtClean="0"/>
              <a:t>10/21/2020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EF1ED-FAD6-4B7B-82EA-0289FCA86A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167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EBA46-CF8D-45AE-AF37-97FE70340A77}" type="datetimeFigureOut">
              <a:rPr lang="en-US" smtClean="0"/>
              <a:t>10/21/2020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EF1ED-FAD6-4B7B-82EA-0289FCA86A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6426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EBA46-CF8D-45AE-AF37-97FE70340A77}" type="datetimeFigureOut">
              <a:rPr lang="en-US" smtClean="0"/>
              <a:t>10/21/2020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EF1ED-FAD6-4B7B-82EA-0289FCA86A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0936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EBA46-CF8D-45AE-AF37-97FE70340A77}" type="datetimeFigureOut">
              <a:rPr lang="en-US" smtClean="0"/>
              <a:t>10/21/2020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EF1ED-FAD6-4B7B-82EA-0289FCA86A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6960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EBA46-CF8D-45AE-AF37-97FE70340A77}" type="datetimeFigureOut">
              <a:rPr lang="en-US" smtClean="0"/>
              <a:t>10/21/2020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EF1ED-FAD6-4B7B-82EA-0289FCA86A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4917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EBA46-CF8D-45AE-AF37-97FE70340A77}" type="datetimeFigureOut">
              <a:rPr lang="en-US" smtClean="0"/>
              <a:t>10/21/2020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EF1ED-FAD6-4B7B-82EA-0289FCA86A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144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EBA46-CF8D-45AE-AF37-97FE70340A77}" type="datetimeFigureOut">
              <a:rPr lang="en-US" smtClean="0"/>
              <a:t>10/21/2020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EF1ED-FAD6-4B7B-82EA-0289FCA86A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1080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EBA46-CF8D-45AE-AF37-97FE70340A77}" type="datetimeFigureOut">
              <a:rPr lang="en-US" smtClean="0"/>
              <a:t>10/21/2020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EF1ED-FAD6-4B7B-82EA-0289FCA86A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3152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EBA46-CF8D-45AE-AF37-97FE70340A77}" type="datetimeFigureOut">
              <a:rPr lang="en-US" smtClean="0"/>
              <a:t>10/21/2020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EF1ED-FAD6-4B7B-82EA-0289FCA86A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9138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EBA46-CF8D-45AE-AF37-97FE70340A77}" type="datetimeFigureOut">
              <a:rPr lang="en-US" smtClean="0"/>
              <a:t>10/21/2020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CEF1ED-FAD6-4B7B-82EA-0289FCA86A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9717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B8AEBA46-CF8D-45AE-AF37-97FE70340A77}" type="datetimeFigureOut">
              <a:rPr lang="en-US" smtClean="0"/>
              <a:t>10/21/2020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CEF1ED-FAD6-4B7B-82EA-0289FCA86A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999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  <p:sldLayoutId id="2147483765" r:id="rId15"/>
    <p:sldLayoutId id="2147483766" r:id="rId16"/>
    <p:sldLayoutId id="214748376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A63E6D-EF8A-40D1-A0ED-879FCCFE7C5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Battle of the Neighborhoods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444418-5A51-4816-8604-3997FA3BF4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Applied Data science capstone – Diego Talavera</a:t>
            </a:r>
          </a:p>
        </p:txBody>
      </p:sp>
    </p:spTree>
    <p:extLst>
      <p:ext uri="{BB962C8B-B14F-4D97-AF65-F5344CB8AC3E}">
        <p14:creationId xmlns:p14="http://schemas.microsoft.com/office/powerpoint/2010/main" val="3831816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002025-E51C-4E52-A98E-FB3209DA0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	and 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2CC9B-AF68-43FF-AA73-6B0CA46E7A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The tool developed here can proved insight into better shopping options in order to optimize time used. </a:t>
            </a:r>
          </a:p>
          <a:p>
            <a:r>
              <a:rPr lang="en-US" dirty="0"/>
              <a:t>The development of this project very helpful to increase the familiarity with several data analysis tools and methods.</a:t>
            </a:r>
          </a:p>
          <a:p>
            <a:r>
              <a:rPr lang="en-US" dirty="0"/>
              <a:t>A different clustering algorithm can be used instead of DBSCAN, however it would increase the complexity of the code. This is described further in the report provided.</a:t>
            </a:r>
          </a:p>
          <a:p>
            <a:r>
              <a:rPr lang="en-US" dirty="0"/>
              <a:t>Machine learning algorithms can be extremely useful in a wide variety of situations, even if such seem as mundane. The example studied in this project is a clear example of this and there are several ways to increase its complexity and applications. Some options include:</a:t>
            </a:r>
          </a:p>
          <a:p>
            <a:pPr lvl="1"/>
            <a:r>
              <a:rPr lang="en-US" dirty="0"/>
              <a:t>Consider traffic data</a:t>
            </a:r>
          </a:p>
          <a:p>
            <a:pPr lvl="1"/>
            <a:r>
              <a:rPr lang="en-US" dirty="0"/>
              <a:t>With some web scraping, price of the selected items can be considered in the scoring parameter.</a:t>
            </a:r>
          </a:p>
          <a:p>
            <a:pPr lvl="1"/>
            <a:r>
              <a:rPr lang="en-US" dirty="0"/>
              <a:t>Consider streets/highway distance instead of straight-line distances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1E3D00-BCA4-4ED5-A057-724689B3C2EB}"/>
              </a:ext>
            </a:extLst>
          </p:cNvPr>
          <p:cNvSpPr txBox="1"/>
          <p:nvPr/>
        </p:nvSpPr>
        <p:spPr>
          <a:xfrm>
            <a:off x="9483865" y="6220616"/>
            <a:ext cx="2840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Thanks for reading! </a:t>
            </a:r>
          </a:p>
        </p:txBody>
      </p:sp>
    </p:spTree>
    <p:extLst>
      <p:ext uri="{BB962C8B-B14F-4D97-AF65-F5344CB8AC3E}">
        <p14:creationId xmlns:p14="http://schemas.microsoft.com/office/powerpoint/2010/main" val="42303948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4A96C-DA92-4973-8C38-B0BBA819A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Obtaining venues clusters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393F0E-49CE-48A9-96DC-E801012E19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you need to shop items in different stores, you may want to find a place where all the stores are close to each others</a:t>
            </a:r>
          </a:p>
          <a:p>
            <a:r>
              <a:rPr lang="en-US" dirty="0"/>
              <a:t>While in some cities malls are commonly found, some others might not have them, therefore the location of individual stores must be known</a:t>
            </a:r>
          </a:p>
          <a:p>
            <a:r>
              <a:rPr lang="en-US" dirty="0"/>
              <a:t>A simple recommendation tool was developed to find the best option for the shopping on a specific set of different venue categories</a:t>
            </a:r>
          </a:p>
        </p:txBody>
      </p:sp>
    </p:spTree>
    <p:extLst>
      <p:ext uri="{BB962C8B-B14F-4D97-AF65-F5344CB8AC3E}">
        <p14:creationId xmlns:p14="http://schemas.microsoft.com/office/powerpoint/2010/main" val="40676113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EE4E366E-272A-409E-840F-9A6A64A9E3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721560C-E4AB-4287-A29C-3F6916794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Freeform 7">
            <a:extLst>
              <a:ext uri="{FF2B5EF4-FFF2-40B4-BE49-F238E27FC236}">
                <a16:creationId xmlns:a16="http://schemas.microsoft.com/office/drawing/2014/main" id="{DF6CFF07-D953-4F9C-9A0E-E0A6AACB61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7F2EC1-F1D3-4C34-8B91-C4B1C865E8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en-US" sz="3900">
                <a:solidFill>
                  <a:srgbClr val="EBEBEB"/>
                </a:solidFill>
              </a:rPr>
              <a:t>Data acquisition and pre-processing</a:t>
            </a:r>
          </a:p>
        </p:txBody>
      </p:sp>
      <p:sp useBgFill="1">
        <p:nvSpPr>
          <p:cNvPr id="26" name="Freeform: Shape 25">
            <a:extLst>
              <a:ext uri="{FF2B5EF4-FFF2-40B4-BE49-F238E27FC236}">
                <a16:creationId xmlns:a16="http://schemas.microsoft.com/office/drawing/2014/main" id="{DAA4FEEE-0B5F-41BF-825D-60F9FB0895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1CF5D-372D-406C-8FA1-BEEC75CA7C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548281"/>
            <a:ext cx="5122606" cy="3658689"/>
          </a:xfrm>
        </p:spPr>
        <p:txBody>
          <a:bodyPr>
            <a:normAutofit/>
          </a:bodyPr>
          <a:lstStyle/>
          <a:p>
            <a:r>
              <a:rPr lang="en-US" dirty="0"/>
              <a:t>Data was obtained with the foursquare API through a Jupyter notebook using python.</a:t>
            </a:r>
          </a:p>
          <a:p>
            <a:r>
              <a:rPr lang="en-US" dirty="0"/>
              <a:t>After cleaning the raw data from the API a dataframe was constructed containing a few attributes as can be seen in the image in this slide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689711-3D47-4ADF-B37D-2A6AF4854E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1916" y="3370739"/>
            <a:ext cx="5451627" cy="201710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9759261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9ACB9-4420-4832-93E8-6107C879EE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669" y="629266"/>
            <a:ext cx="3330328" cy="1641986"/>
          </a:xfrm>
        </p:spPr>
        <p:txBody>
          <a:bodyPr>
            <a:normAutofit/>
          </a:bodyPr>
          <a:lstStyle/>
          <a:p>
            <a:r>
              <a:rPr lang="en-US"/>
              <a:t>Venue visualization</a:t>
            </a:r>
          </a:p>
        </p:txBody>
      </p:sp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5860CC0E-FEB7-4D17-9A1E-701A078B12C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64" r="30575" b="-1"/>
          <a:stretch/>
        </p:blipFill>
        <p:spPr>
          <a:xfrm>
            <a:off x="4634680" y="10"/>
            <a:ext cx="7560130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A26E2FAE-FA60-497B-B2CB-7702C6FF3A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628CF0-3017-4FF3-A803-21C169B032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669" y="2438400"/>
            <a:ext cx="3330328" cy="380999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Venues where plotted using the library Folium in order to visualize them and proceed with any further cleaning and processing that was deemed necessary.</a:t>
            </a:r>
          </a:p>
          <a:p>
            <a:r>
              <a:rPr lang="en-US" dirty="0"/>
              <a:t>Afterwards, venues farther away than 16.5km were dropped as they clearly don’t form dense enough areas</a:t>
            </a:r>
          </a:p>
        </p:txBody>
      </p:sp>
    </p:spTree>
    <p:extLst>
      <p:ext uri="{BB962C8B-B14F-4D97-AF65-F5344CB8AC3E}">
        <p14:creationId xmlns:p14="http://schemas.microsoft.com/office/powerpoint/2010/main" val="3727277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B0FF5-72A0-4CFB-9082-21BE1196E6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6350" y="609601"/>
            <a:ext cx="3307744" cy="1641986"/>
          </a:xfrm>
        </p:spPr>
        <p:txBody>
          <a:bodyPr>
            <a:normAutofit/>
          </a:bodyPr>
          <a:lstStyle/>
          <a:p>
            <a:r>
              <a:rPr lang="en-US" dirty="0"/>
              <a:t>K-Means algorithm</a:t>
            </a:r>
          </a:p>
        </p:txBody>
      </p:sp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959D253F-C081-4706-868B-9B3C40EF2C1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20" r="20032"/>
          <a:stretch/>
        </p:blipFill>
        <p:spPr>
          <a:xfrm>
            <a:off x="-3" y="10"/>
            <a:ext cx="7122697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819AE-C7CD-4CA7-B49B-DF992A0E81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27908" y="2438400"/>
            <a:ext cx="4471324" cy="3809999"/>
          </a:xfrm>
        </p:spPr>
        <p:txBody>
          <a:bodyPr>
            <a:normAutofit/>
          </a:bodyPr>
          <a:lstStyle/>
          <a:p>
            <a:r>
              <a:rPr lang="en-US" dirty="0"/>
              <a:t>K-Mans was used to generate some first clusters or zones that helped visualize different regions around our starting point.</a:t>
            </a:r>
          </a:p>
          <a:p>
            <a:r>
              <a:rPr lang="en-US" dirty="0"/>
              <a:t>As it can be seen, there are several places that could potentially have the venues we needed.</a:t>
            </a:r>
          </a:p>
        </p:txBody>
      </p:sp>
    </p:spTree>
    <p:extLst>
      <p:ext uri="{BB962C8B-B14F-4D97-AF65-F5344CB8AC3E}">
        <p14:creationId xmlns:p14="http://schemas.microsoft.com/office/powerpoint/2010/main" val="34060601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8C3094-00A5-40EA-8E92-5E400B25F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669" y="629266"/>
            <a:ext cx="3330328" cy="1641986"/>
          </a:xfrm>
        </p:spPr>
        <p:txBody>
          <a:bodyPr>
            <a:normAutofit/>
          </a:bodyPr>
          <a:lstStyle/>
          <a:p>
            <a:r>
              <a:rPr lang="en-US"/>
              <a:t>DBSCAN algorithm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9CF9DC-29A0-4853-B49B-B201EF7222B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224" r="16846" b="1"/>
          <a:stretch/>
        </p:blipFill>
        <p:spPr>
          <a:xfrm>
            <a:off x="4634680" y="10"/>
            <a:ext cx="7560130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A26E2FAE-FA60-497B-B2CB-7702C6FF3A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056227-AD23-452F-BB25-C75D3DF9EE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668" y="2438400"/>
            <a:ext cx="3984011" cy="3809999"/>
          </a:xfrm>
        </p:spPr>
        <p:txBody>
          <a:bodyPr>
            <a:normAutofit/>
          </a:bodyPr>
          <a:lstStyle/>
          <a:p>
            <a:r>
              <a:rPr lang="en-US" dirty="0"/>
              <a:t>This algorithm was used to form clusters in the densest regions of the map, in order to find the best venue cluster. This resulted in a clustering as follows: </a:t>
            </a:r>
          </a:p>
        </p:txBody>
      </p:sp>
    </p:spTree>
    <p:extLst>
      <p:ext uri="{BB962C8B-B14F-4D97-AF65-F5344CB8AC3E}">
        <p14:creationId xmlns:p14="http://schemas.microsoft.com/office/powerpoint/2010/main" val="22533170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E4E366E-272A-409E-840F-9A6A64A9E3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721560C-E4AB-4287-A29C-3F6916794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Freeform 7">
            <a:extLst>
              <a:ext uri="{FF2B5EF4-FFF2-40B4-BE49-F238E27FC236}">
                <a16:creationId xmlns:a16="http://schemas.microsoft.com/office/drawing/2014/main" id="{DF6CFF07-D953-4F9C-9A0E-E0A6AACB61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EA4A1-7382-4C45-87E6-A227FD6AC6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EBEBEB"/>
                </a:solidFill>
              </a:rPr>
              <a:t>Useful Clusters Selection</a:t>
            </a:r>
          </a:p>
        </p:txBody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DAA4FEEE-0B5F-41BF-825D-60F9FB0895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159A6B-B037-461C-BC04-698415AA30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548281"/>
            <a:ext cx="5122606" cy="3658689"/>
          </a:xfrm>
        </p:spPr>
        <p:txBody>
          <a:bodyPr>
            <a:normAutofit/>
          </a:bodyPr>
          <a:lstStyle/>
          <a:p>
            <a:r>
              <a:rPr lang="en-US" dirty="0"/>
              <a:t>Further analysis showed that only 2 clusters had the venue categories that we needed. The code used can be seen in the following image</a:t>
            </a:r>
          </a:p>
          <a:p>
            <a:r>
              <a:rPr lang="en-US" dirty="0"/>
              <a:t>Note that even though we have 3 “clusters” that comply with the requirements, the one with label “-1” is the one containing the noise of the DBSCAN (Grey dots) therefore it was not further considered. 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AC61C5-7539-43CF-AE8F-66ADA5C4D3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1536" y="3186489"/>
            <a:ext cx="6438521" cy="1158934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4939099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Map&#10;&#10;Description automatically generated">
            <a:extLst>
              <a:ext uri="{FF2B5EF4-FFF2-40B4-BE49-F238E27FC236}">
                <a16:creationId xmlns:a16="http://schemas.microsoft.com/office/drawing/2014/main" id="{B73C81C8-824B-4533-A4EF-4E86F7DA302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83" r="10657" b="-2"/>
          <a:stretch/>
        </p:blipFill>
        <p:spPr>
          <a:xfrm>
            <a:off x="-2" y="10"/>
            <a:ext cx="6094407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22A393-728A-459D-97BC-CA056C84D5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2108" y="1524000"/>
            <a:ext cx="3307744" cy="3809999"/>
          </a:xfrm>
        </p:spPr>
        <p:txBody>
          <a:bodyPr>
            <a:normAutofit/>
          </a:bodyPr>
          <a:lstStyle/>
          <a:p>
            <a:r>
              <a:rPr lang="en-US" dirty="0"/>
              <a:t>These two clusters where further </a:t>
            </a:r>
            <a:r>
              <a:rPr lang="en-US" dirty="0" err="1"/>
              <a:t>analysed</a:t>
            </a:r>
            <a:r>
              <a:rPr lang="en-US" dirty="0"/>
              <a:t> to determine the best option. Note that the starting point is very close to cluster number 1.</a:t>
            </a:r>
          </a:p>
        </p:txBody>
      </p:sp>
    </p:spTree>
    <p:extLst>
      <p:ext uri="{BB962C8B-B14F-4D97-AF65-F5344CB8AC3E}">
        <p14:creationId xmlns:p14="http://schemas.microsoft.com/office/powerpoint/2010/main" val="17769246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49D5D-A219-4342-A100-C770A88D6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9252154" cy="1223983"/>
          </a:xfrm>
        </p:spPr>
        <p:txBody>
          <a:bodyPr>
            <a:normAutofit/>
          </a:bodyPr>
          <a:lstStyle/>
          <a:p>
            <a:r>
              <a:rPr lang="en-US"/>
              <a:t>Final Cluster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A53247-87B6-4258-B696-BD405C18BA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1" y="2052214"/>
            <a:ext cx="8898445" cy="4196185"/>
          </a:xfrm>
        </p:spPr>
        <p:txBody>
          <a:bodyPr>
            <a:normAutofit/>
          </a:bodyPr>
          <a:lstStyle/>
          <a:p>
            <a:r>
              <a:rPr lang="en-US" dirty="0"/>
              <a:t>A simple scoring system was chosen as follows  and the best cluster was selected: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D7E3AD-E9C3-4791-92BE-2A4164E302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924" y="2972362"/>
            <a:ext cx="10719777" cy="278714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4477675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Marquee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519</Words>
  <Application>Microsoft Office PowerPoint</Application>
  <PresentationFormat>Widescreen</PresentationFormat>
  <Paragraphs>32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Century Gothic</vt:lpstr>
      <vt:lpstr>Wingdings 3</vt:lpstr>
      <vt:lpstr>Ion</vt:lpstr>
      <vt:lpstr>Battle of the Neighborhoods</vt:lpstr>
      <vt:lpstr>Obtaining venues clusters </vt:lpstr>
      <vt:lpstr>Data acquisition and pre-processing</vt:lpstr>
      <vt:lpstr>Venue visualization</vt:lpstr>
      <vt:lpstr>K-Means algorithm</vt:lpstr>
      <vt:lpstr>DBSCAN algorithm</vt:lpstr>
      <vt:lpstr>Useful Clusters Selection</vt:lpstr>
      <vt:lpstr>PowerPoint Presentation</vt:lpstr>
      <vt:lpstr>Final Cluster Selection</vt:lpstr>
      <vt:lpstr>Conclusions and Recommendations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Battle of the Neighborhoods</dc:title>
  <dc:creator>Diego Octavio Talavera Maya</dc:creator>
  <cp:lastModifiedBy>Diego Octavio Talavera Maya</cp:lastModifiedBy>
  <cp:revision>3</cp:revision>
  <dcterms:created xsi:type="dcterms:W3CDTF">2020-10-21T12:52:56Z</dcterms:created>
  <dcterms:modified xsi:type="dcterms:W3CDTF">2020-10-21T13:09:47Z</dcterms:modified>
</cp:coreProperties>
</file>

<file path=docProps/thumbnail.jpeg>
</file>